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0" name="Shape 8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esentation Title"/>
          <p:cNvSpPr txBox="1"/>
          <p:nvPr>
            <p:ph type="title" hasCustomPrompt="1"/>
          </p:nvPr>
        </p:nvSpPr>
        <p:spPr>
          <a:xfrm>
            <a:off x="2318242" y="5910460"/>
            <a:ext cx="15458385" cy="189508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2" name="Rectangle"/>
          <p:cNvSpPr/>
          <p:nvPr/>
        </p:nvSpPr>
        <p:spPr>
          <a:xfrm>
            <a:off x="21259800" y="-57746"/>
            <a:ext cx="3134519" cy="1383149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" name="Rectangle"/>
          <p:cNvSpPr/>
          <p:nvPr/>
        </p:nvSpPr>
        <p:spPr>
          <a:xfrm>
            <a:off x="19337635" y="635000"/>
            <a:ext cx="1947565" cy="30966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" name="Rectangle"/>
          <p:cNvSpPr/>
          <p:nvPr/>
        </p:nvSpPr>
        <p:spPr>
          <a:xfrm>
            <a:off x="18169235" y="1744730"/>
            <a:ext cx="1947565" cy="309663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" name="Rectangle"/>
          <p:cNvSpPr/>
          <p:nvPr/>
        </p:nvSpPr>
        <p:spPr>
          <a:xfrm>
            <a:off x="19337635" y="2854461"/>
            <a:ext cx="1947565" cy="30966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" name="Rectangle"/>
          <p:cNvSpPr/>
          <p:nvPr/>
        </p:nvSpPr>
        <p:spPr>
          <a:xfrm>
            <a:off x="21243528" y="11924638"/>
            <a:ext cx="2235945" cy="953398"/>
          </a:xfrm>
          <a:prstGeom prst="rect">
            <a:avLst/>
          </a:prstGeom>
          <a:solidFill>
            <a:srgbClr val="F0CF2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" name="YWC_Full Logo_White.pdf" descr="YWC_Full Logo_Whit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306944" y="11924639"/>
            <a:ext cx="2906536" cy="953397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Title"/>
          <p:cNvSpPr txBox="1"/>
          <p:nvPr>
            <p:ph type="title" hasCustomPrompt="1"/>
          </p:nvPr>
        </p:nvSpPr>
        <p:spPr>
          <a:xfrm>
            <a:off x="1206500" y="1182980"/>
            <a:ext cx="21971000" cy="1433163"/>
          </a:xfrm>
          <a:prstGeom prst="rect">
            <a:avLst/>
          </a:prstGeom>
        </p:spPr>
        <p:txBody>
          <a:bodyPr anchor="ctr"/>
          <a:lstStyle>
            <a:lvl1pPr>
              <a:defRPr b="0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26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18820607" cy="6841450"/>
          </a:xfrm>
          <a:prstGeom prst="rect">
            <a:avLst/>
          </a:prstGeom>
        </p:spPr>
        <p:txBody>
          <a:bodyPr anchor="t"/>
          <a:lstStyle>
            <a:lvl1pPr marL="609600" indent="-609600" algn="l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pc="0" sz="4800"/>
            </a:lvl1pPr>
            <a:lvl2pPr marL="1219200" indent="-609600" algn="l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pc="0" sz="4800"/>
            </a:lvl2pPr>
            <a:lvl3pPr marL="1828800" indent="-609600" algn="l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pc="0" sz="4800"/>
            </a:lvl3pPr>
            <a:lvl4pPr marL="2438400" indent="-609600" algn="l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pc="0" sz="4800"/>
            </a:lvl4pPr>
            <a:lvl5pPr marL="3048000" indent="-609600" algn="l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pc="0" sz="4800"/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7" name="Rectangle"/>
          <p:cNvSpPr/>
          <p:nvPr/>
        </p:nvSpPr>
        <p:spPr>
          <a:xfrm>
            <a:off x="21259800" y="-57746"/>
            <a:ext cx="3134519" cy="1383149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" name="Rectangle"/>
          <p:cNvSpPr/>
          <p:nvPr/>
        </p:nvSpPr>
        <p:spPr>
          <a:xfrm>
            <a:off x="19337635" y="635000"/>
            <a:ext cx="1947565" cy="30966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" name="Rectangle"/>
          <p:cNvSpPr/>
          <p:nvPr/>
        </p:nvSpPr>
        <p:spPr>
          <a:xfrm>
            <a:off x="18169235" y="1744730"/>
            <a:ext cx="1947565" cy="309663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" name="Rectangle"/>
          <p:cNvSpPr/>
          <p:nvPr/>
        </p:nvSpPr>
        <p:spPr>
          <a:xfrm>
            <a:off x="19337635" y="2854461"/>
            <a:ext cx="1947565" cy="30966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" name="Rectangle"/>
          <p:cNvSpPr/>
          <p:nvPr/>
        </p:nvSpPr>
        <p:spPr>
          <a:xfrm>
            <a:off x="21243528" y="11924638"/>
            <a:ext cx="2235945" cy="953398"/>
          </a:xfrm>
          <a:prstGeom prst="rect">
            <a:avLst/>
          </a:prstGeom>
          <a:solidFill>
            <a:srgbClr val="F0CF2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32" name="YWC_Full Logo_White.pdf" descr="YWC_Full Logo_Whit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306944" y="11924639"/>
            <a:ext cx="2906536" cy="953397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ection Title"/>
          <p:cNvSpPr txBox="1"/>
          <p:nvPr>
            <p:ph type="title" hasCustomPrompt="1"/>
          </p:nvPr>
        </p:nvSpPr>
        <p:spPr>
          <a:xfrm>
            <a:off x="2453279" y="4533900"/>
            <a:ext cx="16077708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solidFill>
                  <a:srgbClr val="FFFFFF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41" name="Rectangle"/>
          <p:cNvSpPr/>
          <p:nvPr/>
        </p:nvSpPr>
        <p:spPr>
          <a:xfrm>
            <a:off x="21259800" y="-57746"/>
            <a:ext cx="3134519" cy="1383149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" name="Rectangle"/>
          <p:cNvSpPr/>
          <p:nvPr/>
        </p:nvSpPr>
        <p:spPr>
          <a:xfrm>
            <a:off x="19337635" y="635000"/>
            <a:ext cx="1947565" cy="30966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" name="Rectangle"/>
          <p:cNvSpPr/>
          <p:nvPr/>
        </p:nvSpPr>
        <p:spPr>
          <a:xfrm>
            <a:off x="18169235" y="1744730"/>
            <a:ext cx="1947565" cy="309663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" name="Rectangle"/>
          <p:cNvSpPr/>
          <p:nvPr/>
        </p:nvSpPr>
        <p:spPr>
          <a:xfrm>
            <a:off x="19337635" y="2854461"/>
            <a:ext cx="1947565" cy="309662"/>
          </a:xfrm>
          <a:prstGeom prst="rect">
            <a:avLst/>
          </a:prstGeom>
          <a:solidFill>
            <a:srgbClr val="E6E6E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" name="Rectangle"/>
          <p:cNvSpPr/>
          <p:nvPr/>
        </p:nvSpPr>
        <p:spPr>
          <a:xfrm>
            <a:off x="21243528" y="11924638"/>
            <a:ext cx="2235945" cy="953398"/>
          </a:xfrm>
          <a:prstGeom prst="rect">
            <a:avLst/>
          </a:prstGeom>
          <a:solidFill>
            <a:srgbClr val="F0CF2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46" name="YWC_Full Logo_White.pdf" descr="YWC_Full Logo_Whit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306944" y="11924639"/>
            <a:ext cx="2906536" cy="953397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Body Level One…"/>
          <p:cNvSpPr txBox="1"/>
          <p:nvPr>
            <p:ph type="body" sz="half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>
              <a:defRPr spc="-250" sz="25000">
                <a:latin typeface="Gotham Bold"/>
                <a:ea typeface="Gotham Bold"/>
                <a:cs typeface="Gotham Bold"/>
                <a:sym typeface="Gotham Bold"/>
              </a:defRPr>
            </a:lvl1pPr>
            <a:lvl2pPr>
              <a:defRPr spc="-250" sz="25000">
                <a:latin typeface="Gotham Bold"/>
                <a:ea typeface="Gotham Bold"/>
                <a:cs typeface="Gotham Bold"/>
                <a:sym typeface="Gotham Bold"/>
              </a:defRPr>
            </a:lvl2pPr>
            <a:lvl3pPr>
              <a:defRPr spc="-250" sz="25000">
                <a:latin typeface="Gotham Bold"/>
                <a:ea typeface="Gotham Bold"/>
                <a:cs typeface="Gotham Bold"/>
                <a:sym typeface="Gotham Bold"/>
              </a:defRPr>
            </a:lvl3pPr>
            <a:lvl4pPr>
              <a:defRPr spc="-250" sz="25000">
                <a:latin typeface="Gotham Bold"/>
                <a:ea typeface="Gotham Bold"/>
                <a:cs typeface="Gotham Bold"/>
                <a:sym typeface="Gotham Bold"/>
              </a:defRPr>
            </a:lvl4pPr>
            <a:lvl5pPr>
              <a:defRPr spc="-250" sz="2500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 anchor="t"/>
          <a:lstStyle>
            <a:lvl1pPr defTabSz="825500">
              <a:lnSpc>
                <a:spcPct val="100000"/>
              </a:lnSpc>
              <a:defRPr spc="0"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Attribution"/>
          <p:cNvSpPr txBox="1"/>
          <p:nvPr>
            <p:ph type="body" sz="quarter" idx="21" hasCustomPrompt="1"/>
          </p:nvPr>
        </p:nvSpPr>
        <p:spPr>
          <a:xfrm>
            <a:off x="5456891" y="9786453"/>
            <a:ext cx="17198586" cy="636979"/>
          </a:xfrm>
          <a:prstGeom prst="rect">
            <a:avLst/>
          </a:prstGeom>
        </p:spPr>
        <p:txBody>
          <a:bodyPr lIns="45719" tIns="45719" rIns="45719" bIns="45719" anchor="t"/>
          <a:lstStyle>
            <a:lvl1pPr algn="l" defTabSz="825500">
              <a:lnSpc>
                <a:spcPct val="100000"/>
              </a:lnSpc>
              <a:defRPr spc="0" sz="36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72" name="Body Level One…"/>
          <p:cNvSpPr txBox="1"/>
          <p:nvPr>
            <p:ph type="body" sz="quarter" idx="1" hasCustomPrompt="1"/>
          </p:nvPr>
        </p:nvSpPr>
        <p:spPr>
          <a:xfrm>
            <a:off x="3659419" y="4939860"/>
            <a:ext cx="17065162" cy="3836280"/>
          </a:xfrm>
          <a:prstGeom prst="rect">
            <a:avLst/>
          </a:prstGeom>
        </p:spPr>
        <p:txBody>
          <a:bodyPr anchor="t"/>
          <a:lstStyle>
            <a:lvl1pPr marL="638923" indent="-469900" algn="l">
              <a:lnSpc>
                <a:spcPct val="90000"/>
              </a:lnSpc>
              <a:defRPr spc="-170" sz="8500"/>
            </a:lvl1pPr>
            <a:lvl2pPr marL="638923" indent="-12700" algn="l">
              <a:lnSpc>
                <a:spcPct val="90000"/>
              </a:lnSpc>
              <a:defRPr spc="-170" sz="8500"/>
            </a:lvl2pPr>
            <a:lvl3pPr marL="638923" indent="444500" algn="l">
              <a:lnSpc>
                <a:spcPct val="90000"/>
              </a:lnSpc>
              <a:defRPr spc="-170" sz="8500"/>
            </a:lvl3pPr>
            <a:lvl4pPr marL="638923" indent="901700" algn="l">
              <a:lnSpc>
                <a:spcPct val="90000"/>
              </a:lnSpc>
              <a:defRPr spc="-170" sz="8500"/>
            </a:lvl4pPr>
            <a:lvl5pPr marL="638923" indent="1358900" algn="l">
              <a:lnSpc>
                <a:spcPct val="90000"/>
              </a:lnSpc>
              <a:defRPr spc="-170" sz="8500"/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0CF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1pPr>
      <a:lvl2pPr marL="0" marR="0" indent="45720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2pPr>
      <a:lvl3pPr marL="0" marR="0" indent="91440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3pPr>
      <a:lvl4pPr marL="0" marR="0" indent="137160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4pPr>
      <a:lvl5pPr marL="0" marR="0" indent="182880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5pPr>
      <a:lvl6pPr marL="0" marR="0" indent="228600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6pPr>
      <a:lvl7pPr marL="0" marR="0" indent="274320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7pPr>
      <a:lvl8pPr marL="0" marR="0" indent="320040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8pPr>
      <a:lvl9pPr marL="0" marR="0" indent="3657600" algn="ctr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32" strike="noStrike" sz="11600" u="none">
          <a:solidFill>
            <a:srgbClr val="FFFFFF"/>
          </a:solidFill>
          <a:uFillTx/>
          <a:latin typeface="Gotham Extra Light"/>
          <a:ea typeface="Gotham Extra Light"/>
          <a:cs typeface="Gotham Extra Light"/>
          <a:sym typeface="Gotham Extr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training.yfc.net/training/3story_training/" TargetMode="External"/><Relationship Id="rId3" Type="http://schemas.openxmlformats.org/officeDocument/2006/relationships/image" Target="../media/image10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www.youtube.com/watch?v=5W8ynRMr59k" TargetMode="Externa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www.instagram.com/p/B-2e3cgH94e/" TargetMode="Externa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sbs.ca" TargetMode="External"/><Relationship Id="rId3" Type="http://schemas.openxmlformats.org/officeDocument/2006/relationships/hyperlink" Target="https://www.youthworker.community/evangelism" TargetMode="External"/><Relationship Id="rId4" Type="http://schemas.openxmlformats.org/officeDocument/2006/relationships/hyperlink" Target="http://dare2share.org" TargetMode="External"/><Relationship Id="rId5" Type="http://schemas.openxmlformats.org/officeDocument/2006/relationships/hyperlink" Target="https://www.youtube.com/watch?v=0PsvuMYEYA0" TargetMode="External"/><Relationship Id="rId6" Type="http://schemas.openxmlformats.org/officeDocument/2006/relationships/hyperlink" Target="https://training.yfc.net/training/3story_training/" TargetMode="External"/><Relationship Id="rId7" Type="http://schemas.openxmlformats.org/officeDocument/2006/relationships/hyperlink" Target="https://www.instagram.com/p/B-2e3cgH94e/" TargetMode="External"/><Relationship Id="rId8" Type="http://schemas.openxmlformats.org/officeDocument/2006/relationships/hyperlink" Target="https://alphacanada.org/alphayouthonline/" TargetMode="Externa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hyperlink" Target="http://dare2share.org" TargetMode="Externa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www.youtube.com/watch?v=0PsvuMYEYA0" TargetMode="Externa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ools For Evangelism For Your Youth Ministry"/>
          <p:cNvSpPr txBox="1"/>
          <p:nvPr>
            <p:ph type="ctrTitle"/>
          </p:nvPr>
        </p:nvSpPr>
        <p:spPr>
          <a:xfrm>
            <a:off x="2337263" y="3255831"/>
            <a:ext cx="10828780" cy="7204338"/>
          </a:xfrm>
          <a:prstGeom prst="rect">
            <a:avLst/>
          </a:prstGeom>
        </p:spPr>
        <p:txBody>
          <a:bodyPr/>
          <a:lstStyle/>
          <a:p>
            <a:pPr/>
            <a:r>
              <a:t>Tools For Evangelism For Your Youth Ministry</a:t>
            </a:r>
          </a:p>
        </p:txBody>
      </p:sp>
      <p:pic>
        <p:nvPicPr>
          <p:cNvPr id="8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83535" y="11804223"/>
            <a:ext cx="1429110" cy="1194228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THANKS TO CANADIAN SOUTHERN BAPTIST SEMINARY FOR PARTNERING TO BRING YOU THIS RESOURCE"/>
          <p:cNvSpPr txBox="1"/>
          <p:nvPr/>
        </p:nvSpPr>
        <p:spPr>
          <a:xfrm>
            <a:off x="11068022" y="12076216"/>
            <a:ext cx="8706441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Gotham Thin"/>
                <a:ea typeface="Gotham Thin"/>
                <a:cs typeface="Gotham Thin"/>
                <a:sym typeface="Gotham Thin"/>
              </a:defRPr>
            </a:lvl1pPr>
          </a:lstStyle>
          <a:p>
            <a:pPr/>
            <a:r>
              <a:t>THANKS TO CANADIAN SOUTHERN BAPTIST SEMINARY FOR PARTNERING TO BRING YOU THIS RESOURCE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tory Evangelis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Story Evangelism</a:t>
            </a:r>
          </a:p>
        </p:txBody>
      </p:sp>
      <p:sp>
        <p:nvSpPr>
          <p:cNvPr id="110" name="https://training.yfc.net/training/3story_training/"/>
          <p:cNvSpPr txBox="1"/>
          <p:nvPr/>
        </p:nvSpPr>
        <p:spPr>
          <a:xfrm>
            <a:off x="2551122" y="8166218"/>
            <a:ext cx="14596730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8500"/>
              </a:lnSpc>
              <a:defRPr sz="5000" u="sng">
                <a:solidFill>
                  <a:srgbClr val="FFFFFF"/>
                </a:solidFill>
                <a:latin typeface="Gotham-Bold"/>
                <a:ea typeface="Gotham-Bold"/>
                <a:cs typeface="Gotham-Bold"/>
                <a:sym typeface="Gotham-Bold"/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https://training.yfc.net/training/3story_training/</a:t>
            </a:r>
          </a:p>
        </p:txBody>
      </p:sp>
      <p:pic>
        <p:nvPicPr>
          <p:cNvPr id="111" name="Rings_and_Love_God_for_webpage.png" descr="Rings_and_Love_God_for_webp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61406" y="6156844"/>
            <a:ext cx="4880044" cy="14023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3 Circle Evangelis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3 Circle Evangelism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3 Circle Evangelis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3 Circle Evangelism</a:t>
            </a:r>
          </a:p>
        </p:txBody>
      </p:sp>
      <p:sp>
        <p:nvSpPr>
          <p:cNvPr id="116" name="https://www.youtube.com/watch?v=5W8ynRMr59k"/>
          <p:cNvSpPr txBox="1"/>
          <p:nvPr/>
        </p:nvSpPr>
        <p:spPr>
          <a:xfrm>
            <a:off x="2551122" y="8166218"/>
            <a:ext cx="14596730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8500"/>
              </a:lnSpc>
              <a:defRPr sz="5000" u="sng">
                <a:solidFill>
                  <a:srgbClr val="FFFFFF"/>
                </a:solidFill>
                <a:latin typeface="Gotham-Bold"/>
                <a:ea typeface="Gotham-Bold"/>
                <a:cs typeface="Gotham-Bold"/>
                <a:sym typeface="Gotham-Bold"/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https://www.youtube.com/watch?v=5W8ynRMr59k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My Sto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My Story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My Sto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My Story</a:t>
            </a:r>
          </a:p>
        </p:txBody>
      </p:sp>
      <p:sp>
        <p:nvSpPr>
          <p:cNvPr id="121" name="https://www.instagram.com/p/B-2e3cgH94e/"/>
          <p:cNvSpPr txBox="1"/>
          <p:nvPr/>
        </p:nvSpPr>
        <p:spPr>
          <a:xfrm>
            <a:off x="2551122" y="8166218"/>
            <a:ext cx="14596730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8500"/>
              </a:lnSpc>
              <a:defRPr sz="5000" u="sng">
                <a:solidFill>
                  <a:srgbClr val="FFFFFF"/>
                </a:solidFill>
                <a:latin typeface="Gotham-Bold"/>
                <a:ea typeface="Gotham-Bold"/>
                <a:cs typeface="Gotham-Bold"/>
                <a:sym typeface="Gotham-Bold"/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https://www.instagram.com/p/B-2e3cgH94e/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"/>
          <p:cNvSpPr/>
          <p:nvPr/>
        </p:nvSpPr>
        <p:spPr>
          <a:xfrm>
            <a:off x="12161576" y="9115297"/>
            <a:ext cx="7532951" cy="3356137"/>
          </a:xfrm>
          <a:prstGeom prst="rect">
            <a:avLst/>
          </a:prstGeom>
          <a:solidFill>
            <a:srgbClr val="FEFD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4" name="Arrow 10"/>
          <p:cNvSpPr/>
          <p:nvPr/>
        </p:nvSpPr>
        <p:spPr>
          <a:xfrm rot="67473">
            <a:off x="10453841" y="11378972"/>
            <a:ext cx="1386127" cy="112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745" y="0"/>
                </a:moveTo>
                <a:lnTo>
                  <a:pt x="7428" y="3887"/>
                </a:lnTo>
                <a:lnTo>
                  <a:pt x="12357" y="8319"/>
                </a:lnTo>
                <a:lnTo>
                  <a:pt x="0" y="8319"/>
                </a:lnTo>
                <a:lnTo>
                  <a:pt x="0" y="13287"/>
                </a:lnTo>
                <a:lnTo>
                  <a:pt x="12286" y="13287"/>
                </a:lnTo>
                <a:lnTo>
                  <a:pt x="7418" y="17725"/>
                </a:lnTo>
                <a:lnTo>
                  <a:pt x="9755" y="21600"/>
                </a:lnTo>
                <a:lnTo>
                  <a:pt x="21600" y="10803"/>
                </a:lnTo>
                <a:lnTo>
                  <a:pt x="9745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" name="Rectangle"/>
          <p:cNvSpPr/>
          <p:nvPr/>
        </p:nvSpPr>
        <p:spPr>
          <a:xfrm>
            <a:off x="4739828" y="9481686"/>
            <a:ext cx="5872747" cy="3330620"/>
          </a:xfrm>
          <a:prstGeom prst="rect">
            <a:avLst/>
          </a:prstGeom>
          <a:solidFill>
            <a:srgbClr val="FEFD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" name="Rectangle"/>
          <p:cNvSpPr/>
          <p:nvPr/>
        </p:nvSpPr>
        <p:spPr>
          <a:xfrm>
            <a:off x="7954660" y="990235"/>
            <a:ext cx="5872748" cy="3956494"/>
          </a:xfrm>
          <a:prstGeom prst="rect">
            <a:avLst/>
          </a:prstGeom>
          <a:solidFill>
            <a:srgbClr val="FEFD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" name="2.  What caused you to begin considering God/Jesus as a solution to your needs?"/>
          <p:cNvSpPr txBox="1"/>
          <p:nvPr/>
        </p:nvSpPr>
        <p:spPr>
          <a:xfrm>
            <a:off x="8437532" y="1423844"/>
            <a:ext cx="5120070" cy="3089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lnSpc>
                <a:spcPts val="7800"/>
              </a:lnSpc>
              <a:defRPr sz="4000">
                <a:solidFill>
                  <a:srgbClr val="00000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/>
            <a:r>
              <a:t>2.  What caused you to begin considering God/Jesus as a solution to your needs?</a:t>
            </a:r>
          </a:p>
        </p:txBody>
      </p:sp>
      <p:sp>
        <p:nvSpPr>
          <p:cNvPr id="128" name="Arrow 10"/>
          <p:cNvSpPr/>
          <p:nvPr/>
        </p:nvSpPr>
        <p:spPr>
          <a:xfrm rot="8289524">
            <a:off x="6082005" y="8142326"/>
            <a:ext cx="1386127" cy="112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745" y="0"/>
                </a:moveTo>
                <a:lnTo>
                  <a:pt x="7428" y="3887"/>
                </a:lnTo>
                <a:lnTo>
                  <a:pt x="12357" y="8319"/>
                </a:lnTo>
                <a:lnTo>
                  <a:pt x="0" y="8319"/>
                </a:lnTo>
                <a:lnTo>
                  <a:pt x="0" y="13287"/>
                </a:lnTo>
                <a:lnTo>
                  <a:pt x="12286" y="13287"/>
                </a:lnTo>
                <a:lnTo>
                  <a:pt x="7418" y="17725"/>
                </a:lnTo>
                <a:lnTo>
                  <a:pt x="9755" y="21600"/>
                </a:lnTo>
                <a:lnTo>
                  <a:pt x="21600" y="10803"/>
                </a:lnTo>
                <a:lnTo>
                  <a:pt x="9745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" name="Rectangle"/>
          <p:cNvSpPr/>
          <p:nvPr/>
        </p:nvSpPr>
        <p:spPr>
          <a:xfrm>
            <a:off x="7148082" y="5333722"/>
            <a:ext cx="5872747" cy="3330619"/>
          </a:xfrm>
          <a:prstGeom prst="rect">
            <a:avLst/>
          </a:prstGeom>
          <a:solidFill>
            <a:srgbClr val="FEFD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" name="Arrow 10"/>
          <p:cNvSpPr/>
          <p:nvPr/>
        </p:nvSpPr>
        <p:spPr>
          <a:xfrm rot="10337321">
            <a:off x="13212515" y="5457112"/>
            <a:ext cx="1386127" cy="112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745" y="0"/>
                </a:moveTo>
                <a:lnTo>
                  <a:pt x="7428" y="3887"/>
                </a:lnTo>
                <a:lnTo>
                  <a:pt x="12357" y="8319"/>
                </a:lnTo>
                <a:lnTo>
                  <a:pt x="0" y="8319"/>
                </a:lnTo>
                <a:lnTo>
                  <a:pt x="0" y="13287"/>
                </a:lnTo>
                <a:lnTo>
                  <a:pt x="12286" y="13287"/>
                </a:lnTo>
                <a:lnTo>
                  <a:pt x="7418" y="17725"/>
                </a:lnTo>
                <a:lnTo>
                  <a:pt x="9755" y="21600"/>
                </a:lnTo>
                <a:lnTo>
                  <a:pt x="21600" y="10803"/>
                </a:lnTo>
                <a:lnTo>
                  <a:pt x="9745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1" name="Rectangle"/>
          <p:cNvSpPr/>
          <p:nvPr/>
        </p:nvSpPr>
        <p:spPr>
          <a:xfrm>
            <a:off x="14563500" y="2712960"/>
            <a:ext cx="5872747" cy="4634039"/>
          </a:xfrm>
          <a:prstGeom prst="rect">
            <a:avLst/>
          </a:prstGeom>
          <a:solidFill>
            <a:srgbClr val="FEFD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2" name="Arrow 10"/>
          <p:cNvSpPr/>
          <p:nvPr/>
        </p:nvSpPr>
        <p:spPr>
          <a:xfrm rot="1707755">
            <a:off x="13693409" y="1442701"/>
            <a:ext cx="1386126" cy="112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745" y="0"/>
                </a:moveTo>
                <a:lnTo>
                  <a:pt x="7428" y="3887"/>
                </a:lnTo>
                <a:lnTo>
                  <a:pt x="12357" y="8319"/>
                </a:lnTo>
                <a:lnTo>
                  <a:pt x="0" y="8319"/>
                </a:lnTo>
                <a:lnTo>
                  <a:pt x="0" y="13287"/>
                </a:lnTo>
                <a:lnTo>
                  <a:pt x="12286" y="13287"/>
                </a:lnTo>
                <a:lnTo>
                  <a:pt x="7418" y="17725"/>
                </a:lnTo>
                <a:lnTo>
                  <a:pt x="9755" y="21600"/>
                </a:lnTo>
                <a:lnTo>
                  <a:pt x="21600" y="10803"/>
                </a:lnTo>
                <a:lnTo>
                  <a:pt x="9745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3" name="Arrow 10"/>
          <p:cNvSpPr/>
          <p:nvPr/>
        </p:nvSpPr>
        <p:spPr>
          <a:xfrm rot="20734479">
            <a:off x="6451874" y="2915118"/>
            <a:ext cx="1386127" cy="112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745" y="0"/>
                </a:moveTo>
                <a:lnTo>
                  <a:pt x="7428" y="3887"/>
                </a:lnTo>
                <a:lnTo>
                  <a:pt x="12357" y="8319"/>
                </a:lnTo>
                <a:lnTo>
                  <a:pt x="0" y="8319"/>
                </a:lnTo>
                <a:lnTo>
                  <a:pt x="0" y="13287"/>
                </a:lnTo>
                <a:lnTo>
                  <a:pt x="12286" y="13287"/>
                </a:lnTo>
                <a:lnTo>
                  <a:pt x="7418" y="17725"/>
                </a:lnTo>
                <a:lnTo>
                  <a:pt x="9755" y="21600"/>
                </a:lnTo>
                <a:lnTo>
                  <a:pt x="21600" y="10803"/>
                </a:lnTo>
                <a:lnTo>
                  <a:pt x="9745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4" name="Rectangle"/>
          <p:cNvSpPr/>
          <p:nvPr/>
        </p:nvSpPr>
        <p:spPr>
          <a:xfrm>
            <a:off x="586683" y="2123154"/>
            <a:ext cx="5968787" cy="5927723"/>
          </a:xfrm>
          <a:prstGeom prst="rect">
            <a:avLst/>
          </a:prstGeom>
          <a:solidFill>
            <a:srgbClr val="FEFD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5" name="1.  Where were you spiritually before you chose to follow Christ and how did that affect you—your feelings, attitudes, actions, relationships?"/>
          <p:cNvSpPr txBox="1"/>
          <p:nvPr/>
        </p:nvSpPr>
        <p:spPr>
          <a:xfrm>
            <a:off x="1096404" y="2627978"/>
            <a:ext cx="4949345" cy="4918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lnSpc>
                <a:spcPts val="7800"/>
              </a:lnSpc>
              <a:defRPr sz="4000">
                <a:solidFill>
                  <a:srgbClr val="00000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/>
            <a:r>
              <a:t>1.  Where were you spiritually before you chose to follow Christ and how did that affect you—your feelings, attitudes, actions, relationships?</a:t>
            </a:r>
          </a:p>
        </p:txBody>
      </p:sp>
      <p:sp>
        <p:nvSpPr>
          <p:cNvPr id="136" name="3.  What realization did you come to that finally motivated you to follow Christ?"/>
          <p:cNvSpPr txBox="1"/>
          <p:nvPr/>
        </p:nvSpPr>
        <p:spPr>
          <a:xfrm>
            <a:off x="15025202" y="3180541"/>
            <a:ext cx="4949345" cy="3698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lnSpc>
                <a:spcPts val="7800"/>
              </a:lnSpc>
              <a:defRPr sz="4000">
                <a:solidFill>
                  <a:srgbClr val="00000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/>
            <a:r>
              <a:t>3.  What realization did you come to that finally motivated you to follow Christ?</a:t>
            </a:r>
          </a:p>
        </p:txBody>
      </p:sp>
      <p:sp>
        <p:nvSpPr>
          <p:cNvPr id="137" name="4.  Specifically, what did you do when you chose to follow Christ?"/>
          <p:cNvSpPr txBox="1"/>
          <p:nvPr/>
        </p:nvSpPr>
        <p:spPr>
          <a:xfrm>
            <a:off x="7609783" y="5759194"/>
            <a:ext cx="4949345" cy="2479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lnSpc>
                <a:spcPts val="7800"/>
              </a:lnSpc>
              <a:defRPr sz="4000">
                <a:solidFill>
                  <a:srgbClr val="00000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/>
            <a:r>
              <a:t>4.  Specifically, what did you do when you chose to follow Christ?</a:t>
            </a:r>
          </a:p>
        </p:txBody>
      </p:sp>
      <p:sp>
        <p:nvSpPr>
          <p:cNvPr id="138" name="5.  How did your life begin to change after you trusted Christ?"/>
          <p:cNvSpPr txBox="1"/>
          <p:nvPr/>
        </p:nvSpPr>
        <p:spPr>
          <a:xfrm>
            <a:off x="5180338" y="9907158"/>
            <a:ext cx="4949345" cy="2479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lnSpc>
                <a:spcPts val="7800"/>
              </a:lnSpc>
              <a:defRPr sz="4000">
                <a:solidFill>
                  <a:srgbClr val="00000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/>
            <a:r>
              <a:t>5.  How did your life begin to change after you trusted Christ?</a:t>
            </a:r>
          </a:p>
        </p:txBody>
      </p:sp>
      <p:sp>
        <p:nvSpPr>
          <p:cNvPr id="139" name="6.  What other benefits/difficulties have you experienced since becoming a Christian?"/>
          <p:cNvSpPr txBox="1"/>
          <p:nvPr/>
        </p:nvSpPr>
        <p:spPr>
          <a:xfrm>
            <a:off x="12715961" y="9553528"/>
            <a:ext cx="6424180" cy="2479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lnSpc>
                <a:spcPts val="7800"/>
              </a:lnSpc>
              <a:defRPr sz="4000">
                <a:solidFill>
                  <a:srgbClr val="00000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/>
            <a:r>
              <a:t>6.  What other benefits/difficulties have you experienced since becoming a Christian?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Alph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Alpha</a:t>
            </a:r>
          </a:p>
        </p:txBody>
      </p:sp>
      <p:pic>
        <p:nvPicPr>
          <p:cNvPr id="142" name="Alpha Large Logo.png" descr="Alpha Large 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54352" y="6215308"/>
            <a:ext cx="1413979" cy="12853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Link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Links</a:t>
            </a:r>
          </a:p>
        </p:txBody>
      </p:sp>
      <p:sp>
        <p:nvSpPr>
          <p:cNvPr id="145" name="https://csbs.ca…"/>
          <p:cNvSpPr txBox="1"/>
          <p:nvPr>
            <p:ph type="body" idx="1"/>
          </p:nvPr>
        </p:nvSpPr>
        <p:spPr>
          <a:xfrm>
            <a:off x="1206500" y="3124960"/>
            <a:ext cx="18820607" cy="10084686"/>
          </a:xfrm>
          <a:prstGeom prst="rect">
            <a:avLst/>
          </a:prstGeom>
        </p:spPr>
        <p:txBody>
          <a:bodyPr/>
          <a:lstStyle/>
          <a:p>
            <a:pPr marL="0" indent="0" defTabSz="1828754">
              <a:lnSpc>
                <a:spcPct val="110000"/>
              </a:lnSpc>
              <a:spcBef>
                <a:spcPts val="3300"/>
              </a:spcBef>
              <a:buSzTx/>
              <a:buNone/>
              <a:defRPr sz="465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u="sng">
                <a:hlinkClick r:id="rId2" invalidUrl="" action="" tgtFrame="" tooltip="" history="1" highlightClick="0" endSnd="0"/>
              </a:rPr>
              <a:t>https://csbs.ca</a:t>
            </a:r>
          </a:p>
          <a:p>
            <a:pPr marL="0" indent="0" defTabSz="1828754">
              <a:lnSpc>
                <a:spcPct val="110000"/>
              </a:lnSpc>
              <a:spcBef>
                <a:spcPts val="3300"/>
              </a:spcBef>
              <a:buSzTx/>
              <a:buNone/>
              <a:defRPr sz="465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t>For Prayer Cards, My Story, and these slides:</a:t>
            </a:r>
          </a:p>
          <a:p>
            <a:pPr lvl="3" marL="0" indent="1028700" defTabSz="1828754">
              <a:lnSpc>
                <a:spcPct val="110000"/>
              </a:lnSpc>
              <a:spcBef>
                <a:spcPts val="3300"/>
              </a:spcBef>
              <a:buSzTx/>
              <a:buNone/>
              <a:defRPr sz="465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u="sng">
                <a:hlinkClick r:id="rId3" invalidUrl="" action="" tgtFrame="" tooltip="" history="1" highlightClick="0" endSnd="0"/>
              </a:rPr>
              <a:t>https://www.youthworker.community/evangelism</a:t>
            </a:r>
          </a:p>
          <a:p>
            <a:pPr marL="0" indent="0" defTabSz="1828754">
              <a:lnSpc>
                <a:spcPct val="110000"/>
              </a:lnSpc>
              <a:spcBef>
                <a:spcPts val="3300"/>
              </a:spcBef>
              <a:buSzTx/>
              <a:buNone/>
              <a:defRPr sz="465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u="sng">
                <a:hlinkClick r:id="rId4" invalidUrl="" action="" tgtFrame="" tooltip="" history="1" highlightClick="0" endSnd="0"/>
              </a:rPr>
              <a:t>dare2share.org</a:t>
            </a:r>
          </a:p>
          <a:p>
            <a:pPr marL="0" indent="0" defTabSz="342900">
              <a:lnSpc>
                <a:spcPct val="100000"/>
              </a:lnSpc>
              <a:spcBef>
                <a:spcPts val="3300"/>
              </a:spcBef>
              <a:buSzTx/>
              <a:buNone/>
              <a:defRPr sz="465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u="sng">
                <a:hlinkClick r:id="rId5" invalidUrl="" action="" tgtFrame="" tooltip="" history="1" highlightClick="0" endSnd="0"/>
              </a:rPr>
              <a:t>https://www.youtube.com/watch?v=0PsvuMYEYA0</a:t>
            </a:r>
          </a:p>
          <a:p>
            <a:pPr marL="0" indent="0" defTabSz="1828754">
              <a:lnSpc>
                <a:spcPct val="110000"/>
              </a:lnSpc>
              <a:spcBef>
                <a:spcPts val="3300"/>
              </a:spcBef>
              <a:buSzTx/>
              <a:buNone/>
              <a:defRPr sz="465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u="sng">
                <a:hlinkClick r:id="rId6" invalidUrl="" action="" tgtFrame="" tooltip="" history="1" highlightClick="0" endSnd="0"/>
              </a:rPr>
              <a:t>https://training.yfc.net/training/3story_training/</a:t>
            </a:r>
          </a:p>
          <a:p>
            <a:pPr marL="0" indent="0" defTabSz="342900">
              <a:lnSpc>
                <a:spcPct val="100000"/>
              </a:lnSpc>
              <a:spcBef>
                <a:spcPts val="3300"/>
              </a:spcBef>
              <a:buSzTx/>
              <a:buNone/>
              <a:defRPr sz="4650" u="sng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>
                <a:hlinkClick r:id="rId7" invalidUrl="" action="" tgtFrame="" tooltip="" history="1" highlightClick="0" endSnd="0"/>
              </a:rPr>
              <a:t>https://www.instagram.com/p/B-2e3cgH94e/</a:t>
            </a:r>
          </a:p>
          <a:p>
            <a:pPr marL="0" indent="0" defTabSz="342900">
              <a:lnSpc>
                <a:spcPct val="110000"/>
              </a:lnSpc>
              <a:spcBef>
                <a:spcPts val="3300"/>
              </a:spcBef>
              <a:buSzTx/>
              <a:buNone/>
              <a:defRPr sz="4650" u="sng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>
                <a:hlinkClick r:id="rId7" invalidUrl="" action="" tgtFrame="" tooltip="" history="1" highlightClick="0" endSnd="0"/>
              </a:rPr>
              <a:t>https://www.instagram.com/p/B-2e3cgH94e/</a:t>
            </a:r>
          </a:p>
          <a:p>
            <a:pPr marL="0" indent="0" defTabSz="1828754">
              <a:lnSpc>
                <a:spcPct val="110000"/>
              </a:lnSpc>
              <a:spcBef>
                <a:spcPts val="3300"/>
              </a:spcBef>
              <a:buSzTx/>
              <a:buNone/>
              <a:defRPr sz="465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u="sng">
                <a:hlinkClick r:id="rId8" invalidUrl="" action="" tgtFrame="" tooltip="" history="1" highlightClick="0" endSnd="0"/>
              </a:rPr>
              <a:t>https://alphacanada.org/alphayouthonline/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rayer Car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Prayer Cards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Screen Shot 2021-02-09 at 2.00.11 PM 2.png" descr="Screen Shot 2021-02-09 at 2.00.11 PM 2.png"/>
          <p:cNvPicPr>
            <a:picLocks noChangeAspect="1"/>
          </p:cNvPicPr>
          <p:nvPr/>
        </p:nvPicPr>
        <p:blipFill>
          <a:blip r:embed="rId2">
            <a:extLst/>
          </a:blip>
          <a:srcRect l="721" t="0" r="721" b="1454"/>
          <a:stretch>
            <a:fillRect/>
          </a:stretch>
        </p:blipFill>
        <p:spPr>
          <a:xfrm>
            <a:off x="3295561" y="2873970"/>
            <a:ext cx="13976489" cy="7968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are2Sha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Dare2Share</a:t>
            </a:r>
          </a:p>
        </p:txBody>
      </p:sp>
      <p:pic>
        <p:nvPicPr>
          <p:cNvPr id="9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74062" y="6341701"/>
            <a:ext cx="3246761" cy="10325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IMG_5752.PNG" descr="IMG_575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012053" y="3283632"/>
            <a:ext cx="3134520" cy="6783888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IMG_5751.PNG" descr="IMG_575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60907" y="3283633"/>
            <a:ext cx="3134520" cy="6783887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IMG_5750.PNG" descr="IMG_575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09760" y="3283633"/>
            <a:ext cx="3134520" cy="6783887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IMG_5749.PNG" descr="IMG_5749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58614" y="3283633"/>
            <a:ext cx="3134520" cy="6783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IMG_5748.PNG" descr="IMG_5748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07468" y="3283633"/>
            <a:ext cx="3134519" cy="6783887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dare2share.org"/>
          <p:cNvSpPr txBox="1"/>
          <p:nvPr/>
        </p:nvSpPr>
        <p:spPr>
          <a:xfrm>
            <a:off x="6754650" y="11235803"/>
            <a:ext cx="7444741" cy="105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11200"/>
              </a:lnSpc>
              <a:defRPr sz="7500" u="sng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  <a:hlinkClick r:id="rId7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7" invalidUrl="" action="" tgtFrame="" tooltip="" history="1" highlightClick="0" endSnd="0"/>
              </a:rPr>
              <a:t>dare2share.org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G_5746.PNG" descr="IMG_574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09689" y="1172599"/>
            <a:ext cx="5253920" cy="113708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rayer Evangelis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Prayer Evangelism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rayer Evangelis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Prayer Evangelism</a:t>
            </a:r>
          </a:p>
        </p:txBody>
      </p:sp>
      <p:sp>
        <p:nvSpPr>
          <p:cNvPr id="105" name="https://www.youtube.com/watch?v=0PsvuMYEYA0"/>
          <p:cNvSpPr txBox="1"/>
          <p:nvPr/>
        </p:nvSpPr>
        <p:spPr>
          <a:xfrm>
            <a:off x="2551122" y="8166218"/>
            <a:ext cx="14596730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8500"/>
              </a:lnSpc>
              <a:defRPr sz="5000" u="sng">
                <a:solidFill>
                  <a:srgbClr val="FFFFFF"/>
                </a:solidFill>
                <a:latin typeface="Gotham-Bold"/>
                <a:ea typeface="Gotham-Bold"/>
                <a:cs typeface="Gotham-Bold"/>
                <a:sym typeface="Gotham-Bold"/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https://www.youtube.com/watch?v=0PsvuMYEYA0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tory Evangelis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Story Evangelism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0_BasicColor">
  <a:themeElements>
    <a:clrScheme name="30_BasicColor">
      <a:dk1>
        <a:srgbClr val="5E5E5E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